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68" r:id="rId6"/>
    <p:sldId id="265" r:id="rId7"/>
    <p:sldId id="264" r:id="rId8"/>
    <p:sldId id="263" r:id="rId9"/>
    <p:sldId id="262" r:id="rId10"/>
    <p:sldId id="261" r:id="rId11"/>
    <p:sldId id="259" r:id="rId12"/>
    <p:sldId id="260" r:id="rId13"/>
    <p:sldId id="271"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0B58C4E-1EE8-479C-BC33-809983AFF6F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143839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B58C4E-1EE8-479C-BC33-809983AFF6F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3740033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B58C4E-1EE8-479C-BC33-809983AFF6F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3756846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B58C4E-1EE8-479C-BC33-809983AFF6F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3424119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B58C4E-1EE8-479C-BC33-809983AFF6F7}" type="datetimeFigureOut">
              <a:rPr lang="en-US" smtClean="0"/>
              <a:t>10/29/2020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3683940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B58C4E-1EE8-479C-BC33-809983AFF6F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1540505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0B58C4E-1EE8-479C-BC33-809983AFF6F7}" type="datetimeFigureOut">
              <a:rPr lang="en-US" smtClean="0"/>
              <a:t>10/29/2020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550286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0B58C4E-1EE8-479C-BC33-809983AFF6F7}" type="datetimeFigureOut">
              <a:rPr lang="en-US" smtClean="0"/>
              <a:t>10/29/2020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2871480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B58C4E-1EE8-479C-BC33-809983AFF6F7}" type="datetimeFigureOut">
              <a:rPr lang="en-US" smtClean="0"/>
              <a:t>10/29/2020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2560082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B58C4E-1EE8-479C-BC33-809983AFF6F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914187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B58C4E-1EE8-479C-BC33-809983AFF6F7}" type="datetimeFigureOut">
              <a:rPr lang="en-US" smtClean="0"/>
              <a:t>10/29/2020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52A884-F24B-42F2-AA7F-14D3D14C41DA}" type="slidenum">
              <a:rPr lang="en-US" smtClean="0"/>
              <a:t>‹#›</a:t>
            </a:fld>
            <a:endParaRPr lang="en-US"/>
          </a:p>
        </p:txBody>
      </p:sp>
    </p:spTree>
    <p:extLst>
      <p:ext uri="{BB962C8B-B14F-4D97-AF65-F5344CB8AC3E}">
        <p14:creationId xmlns:p14="http://schemas.microsoft.com/office/powerpoint/2010/main" val="6022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58C4E-1EE8-479C-BC33-809983AFF6F7}" type="datetimeFigureOut">
              <a:rPr lang="en-US" smtClean="0"/>
              <a:t>10/29/2020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52A884-F24B-42F2-AA7F-14D3D14C41DA}" type="slidenum">
              <a:rPr lang="en-US" smtClean="0"/>
              <a:t>‹#›</a:t>
            </a:fld>
            <a:endParaRPr lang="en-US"/>
          </a:p>
        </p:txBody>
      </p:sp>
    </p:spTree>
    <p:extLst>
      <p:ext uri="{BB962C8B-B14F-4D97-AF65-F5344CB8AC3E}">
        <p14:creationId xmlns:p14="http://schemas.microsoft.com/office/powerpoint/2010/main" val="215631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worldbank.org/en/country/kazakhstan/overview"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5788" y="1122363"/>
            <a:ext cx="10082212" cy="2387600"/>
          </a:xfrm>
        </p:spPr>
        <p:txBody>
          <a:bodyPr>
            <a:normAutofit fontScale="90000"/>
          </a:bodyPr>
          <a:lstStyle/>
          <a:p>
            <a:r>
              <a:rPr lang="en-US" cap="all" dirty="0" smtClean="0"/>
              <a:t>Foreign policy of Kazakhstan</a:t>
            </a:r>
            <a:br>
              <a:rPr lang="en-US" cap="all" dirty="0" smtClean="0"/>
            </a:br>
            <a:r>
              <a:rPr lang="en-US" cap="all" dirty="0" smtClean="0"/>
              <a:t>lecture 7</a:t>
            </a:r>
            <a:endParaRPr lang="en-US" cap="all" dirty="0"/>
          </a:p>
        </p:txBody>
      </p:sp>
      <p:sp>
        <p:nvSpPr>
          <p:cNvPr id="3" name="Subtitle 2"/>
          <p:cNvSpPr>
            <a:spLocks noGrp="1"/>
          </p:cNvSpPr>
          <p:nvPr>
            <p:ph type="subTitle" idx="1"/>
          </p:nvPr>
        </p:nvSpPr>
        <p:spPr>
          <a:xfrm>
            <a:off x="1652588" y="4745038"/>
            <a:ext cx="9144000" cy="912812"/>
          </a:xfrm>
        </p:spPr>
        <p:txBody>
          <a:bodyPr/>
          <a:lstStyle/>
          <a:p>
            <a:pPr algn="r"/>
            <a:r>
              <a:rPr lang="en-US" dirty="0" smtClean="0"/>
              <a:t>Marem Buzurtanova </a:t>
            </a:r>
          </a:p>
          <a:p>
            <a:pPr algn="r"/>
            <a:r>
              <a:rPr lang="en-US" dirty="0" smtClean="0"/>
              <a:t>Al-Farabi Kazakh National University </a:t>
            </a:r>
            <a:endParaRPr lang="en-US" dirty="0"/>
          </a:p>
        </p:txBody>
      </p:sp>
    </p:spTree>
    <p:extLst>
      <p:ext uri="{BB962C8B-B14F-4D97-AF65-F5344CB8AC3E}">
        <p14:creationId xmlns:p14="http://schemas.microsoft.com/office/powerpoint/2010/main" val="3222626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838200" y="1200150"/>
            <a:ext cx="10515600" cy="4976813"/>
          </a:xfrm>
        </p:spPr>
        <p:txBody>
          <a:bodyPr>
            <a:normAutofit fontScale="92500" lnSpcReduction="20000"/>
          </a:bodyPr>
          <a:lstStyle/>
          <a:p>
            <a:pPr marL="0" indent="0">
              <a:buNone/>
            </a:pPr>
            <a:r>
              <a:rPr lang="en-GB" b="1" cap="all" dirty="0" smtClean="0"/>
              <a:t>Kazakhstan in the IMF</a:t>
            </a:r>
          </a:p>
          <a:p>
            <a:pPr marL="0" indent="0">
              <a:buNone/>
            </a:pPr>
            <a:r>
              <a:rPr lang="en-US" dirty="0" smtClean="0"/>
              <a:t>Kazakhstan is a member of the International Monetary Fund since 1992.</a:t>
            </a:r>
          </a:p>
          <a:p>
            <a:pPr marL="0" indent="0">
              <a:buNone/>
            </a:pPr>
            <a:r>
              <a:rPr lang="en-US" dirty="0"/>
              <a:t>T</a:t>
            </a:r>
            <a:r>
              <a:rPr lang="en-US" dirty="0" smtClean="0"/>
              <a:t>he Law of the Republic of Kazakhstan dated December 6, 2001. "On the membership of the Republic of Kazakhstan in the International Monetary Fund, International Bank for Reconstruction and Development, International Finance Corporation, International Development Association, Multilateral Investment Guarantee Agency, International Center for Settlement of Investment Disputes, European Bank for Reconstruction and Development, Asian Development Bank, Islamic Development Bank“.</a:t>
            </a:r>
          </a:p>
          <a:p>
            <a:pPr marL="0" indent="0">
              <a:buNone/>
            </a:pPr>
            <a:r>
              <a:rPr lang="en-US" dirty="0" smtClean="0"/>
              <a:t>The Chairman of the National Bank of the Republic of Kazakhstan is the Governor of the Board of Governors of the International Monetary Fund from the Republic of Kazakhstan in accordance with the Resolution of the Government of the Republic of Kazakhstan No. 377 dated March 20, 2009 "On amendments to the Resolution of the Government of the Republic of Kazakhstan No. 323 dated March 18, 2002".</a:t>
            </a:r>
            <a:endParaRPr lang="en-US" dirty="0"/>
          </a:p>
        </p:txBody>
      </p:sp>
    </p:spTree>
    <p:extLst>
      <p:ext uri="{BB962C8B-B14F-4D97-AF65-F5344CB8AC3E}">
        <p14:creationId xmlns:p14="http://schemas.microsoft.com/office/powerpoint/2010/main" val="737325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838199" y="1200150"/>
            <a:ext cx="11093605" cy="5379070"/>
          </a:xfrm>
        </p:spPr>
        <p:txBody>
          <a:bodyPr>
            <a:noAutofit/>
          </a:bodyPr>
          <a:lstStyle/>
          <a:p>
            <a:pPr marL="0" indent="0">
              <a:buNone/>
            </a:pPr>
            <a:r>
              <a:rPr lang="en-GB" sz="2400" b="1" cap="all" dirty="0" smtClean="0"/>
              <a:t>Kazakhstan in the IMF (3)</a:t>
            </a:r>
          </a:p>
          <a:p>
            <a:pPr marL="0" indent="0">
              <a:buNone/>
            </a:pPr>
            <a:r>
              <a:rPr lang="en-US" sz="2400" dirty="0" smtClean="0"/>
              <a:t>1. Program of providing resources to Kazakhstan for macroeconomic stabilization and systemic reforms (STF) dated February 2, 1993. - financing for 123, 75 million SDR</a:t>
            </a:r>
          </a:p>
          <a:p>
            <a:pPr marL="0" indent="0">
              <a:buNone/>
            </a:pPr>
            <a:r>
              <a:rPr lang="en-US" sz="2400" dirty="0" smtClean="0"/>
              <a:t>2. Agreement on a stand-by credit (Stand-by 1) for 123, 75 million SDRs dated January 24, 1994.</a:t>
            </a:r>
          </a:p>
          <a:p>
            <a:pPr marL="0" indent="0">
              <a:buNone/>
            </a:pPr>
            <a:r>
              <a:rPr lang="en-US" sz="2400" dirty="0" smtClean="0"/>
              <a:t>3. Agreement on reserve credit (Stand-by 2) for 185.6 million SDR dated June 5, 1995.</a:t>
            </a:r>
          </a:p>
          <a:p>
            <a:pPr marL="0" indent="0">
              <a:buNone/>
            </a:pPr>
            <a:r>
              <a:rPr lang="en-US" sz="2400" dirty="0" smtClean="0"/>
              <a:t>4. Agreement EFF for three years in the amount of 309.4 million SDR dated July 17, 1996,</a:t>
            </a:r>
          </a:p>
          <a:p>
            <a:pPr marL="0" indent="0">
              <a:buNone/>
            </a:pPr>
            <a:r>
              <a:rPr lang="en-US" sz="2400" dirty="0" smtClean="0"/>
              <a:t>4. Agreement EFF-2 for three years in the amount of 329.1 million SDR dated December 13, 1999.</a:t>
            </a:r>
          </a:p>
          <a:p>
            <a:pPr marL="0" indent="0">
              <a:buNone/>
            </a:pPr>
            <a:r>
              <a:rPr lang="en-US" sz="2000" i="1" dirty="0" smtClean="0"/>
              <a:t>On May 24, 2000, the National Bank of the Republic of Kazakhstan repaid ahead of schedule its obligations on credit lines of the IMF in the amount of SDR 295.8 million. Kazakhstan became the only country in the CIS and Eastern Europe to repay its debts to the IMF ahead of schedule. Since 2005, Kazakhstan is the IMF donor country.</a:t>
            </a:r>
            <a:endParaRPr lang="en-US" sz="2000" i="1" dirty="0"/>
          </a:p>
        </p:txBody>
      </p:sp>
    </p:spTree>
    <p:extLst>
      <p:ext uri="{BB962C8B-B14F-4D97-AF65-F5344CB8AC3E}">
        <p14:creationId xmlns:p14="http://schemas.microsoft.com/office/powerpoint/2010/main" val="4098995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838200" y="1200150"/>
            <a:ext cx="10515600" cy="4976813"/>
          </a:xfrm>
        </p:spPr>
        <p:txBody>
          <a:bodyPr>
            <a:normAutofit fontScale="92500" lnSpcReduction="10000"/>
          </a:bodyPr>
          <a:lstStyle/>
          <a:p>
            <a:pPr marL="0" indent="0">
              <a:buNone/>
            </a:pPr>
            <a:r>
              <a:rPr lang="en-GB" b="1" cap="all" dirty="0" smtClean="0"/>
              <a:t>Kazakhstan in the </a:t>
            </a:r>
            <a:r>
              <a:rPr lang="en-GB" b="1" cap="all" dirty="0"/>
              <a:t>i</a:t>
            </a:r>
            <a:r>
              <a:rPr lang="en-GB" b="1" cap="all" dirty="0" smtClean="0"/>
              <a:t>mf (2)</a:t>
            </a:r>
          </a:p>
          <a:p>
            <a:pPr marL="0" indent="0">
              <a:buNone/>
            </a:pPr>
            <a:r>
              <a:rPr lang="en-US" b="1" dirty="0"/>
              <a:t>T</a:t>
            </a:r>
            <a:r>
              <a:rPr lang="en-US" b="1" dirty="0" smtClean="0"/>
              <a:t>he requirements set forth in the Articles of IMF Agreement (Charter):</a:t>
            </a:r>
          </a:p>
          <a:p>
            <a:pPr marL="0" indent="0">
              <a:buNone/>
            </a:pPr>
            <a:r>
              <a:rPr lang="en-US" b="1" dirty="0" smtClean="0"/>
              <a:t>- avoid restrictions on current payments;</a:t>
            </a:r>
          </a:p>
          <a:p>
            <a:pPr marL="0" indent="0">
              <a:buNone/>
            </a:pPr>
            <a:r>
              <a:rPr lang="en-US" b="1" dirty="0" smtClean="0"/>
              <a:t>- avoid discriminatory foreign exchange practices;</a:t>
            </a:r>
          </a:p>
          <a:p>
            <a:pPr marL="0" indent="0">
              <a:buNone/>
            </a:pPr>
            <a:r>
              <a:rPr lang="en-US" b="1" dirty="0" smtClean="0"/>
              <a:t>- guarantee the convertibility of currency balances held abroad;</a:t>
            </a:r>
          </a:p>
          <a:p>
            <a:pPr marL="0" indent="0">
              <a:buNone/>
            </a:pPr>
            <a:r>
              <a:rPr lang="en-US" b="1" dirty="0" smtClean="0"/>
              <a:t>- provide accurate information;</a:t>
            </a:r>
          </a:p>
          <a:p>
            <a:pPr marL="0" indent="0">
              <a:buNone/>
            </a:pPr>
            <a:r>
              <a:rPr lang="en-US" b="1" dirty="0" smtClean="0"/>
              <a:t>- conduct consultations between member states on existing international agreements;</a:t>
            </a:r>
          </a:p>
          <a:p>
            <a:pPr marL="0" indent="0">
              <a:buNone/>
            </a:pPr>
            <a:r>
              <a:rPr lang="en-US" b="1" dirty="0" smtClean="0"/>
              <a:t>- cooperate on policy in relation to reserve assets;</a:t>
            </a:r>
          </a:p>
          <a:p>
            <a:pPr marL="0" indent="0">
              <a:buNone/>
            </a:pPr>
            <a:r>
              <a:rPr lang="en-US" b="1" dirty="0" smtClean="0"/>
              <a:t>- adhere to the General obligations of States Parties in relation to Special Drawing </a:t>
            </a:r>
            <a:r>
              <a:rPr lang="en-US" b="1" dirty="0" smtClean="0"/>
              <a:t>Right.</a:t>
            </a:r>
            <a:endParaRPr lang="en-US" b="1" dirty="0"/>
          </a:p>
        </p:txBody>
      </p:sp>
    </p:spTree>
    <p:extLst>
      <p:ext uri="{BB962C8B-B14F-4D97-AF65-F5344CB8AC3E}">
        <p14:creationId xmlns:p14="http://schemas.microsoft.com/office/powerpoint/2010/main" val="29023235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6438"/>
          </a:xfrm>
        </p:spPr>
        <p:txBody>
          <a:bodyPr/>
          <a:lstStyle/>
          <a:p>
            <a:pPr algn="r"/>
            <a:r>
              <a:rPr lang="en-US" sz="1800" b="1" cap="all" dirty="0">
                <a:solidFill>
                  <a:prstClr val="black"/>
                </a:solidFill>
              </a:rPr>
              <a:t>Foreign policy of Kazakhstan</a:t>
            </a:r>
            <a:br>
              <a:rPr lang="en-US" sz="1800" b="1" cap="all" dirty="0">
                <a:solidFill>
                  <a:prstClr val="black"/>
                </a:solidFill>
              </a:rPr>
            </a:br>
            <a:r>
              <a:rPr lang="en-US" sz="1800" b="1" cap="all" dirty="0">
                <a:solidFill>
                  <a:prstClr val="black"/>
                </a:solidFill>
              </a:rPr>
              <a:t>lecture</a:t>
            </a:r>
            <a:endParaRPr lang="en-US" dirty="0"/>
          </a:p>
        </p:txBody>
      </p:sp>
      <p:sp>
        <p:nvSpPr>
          <p:cNvPr id="3" name="Content Placeholder 2"/>
          <p:cNvSpPr>
            <a:spLocks noGrp="1"/>
          </p:cNvSpPr>
          <p:nvPr>
            <p:ph idx="1"/>
          </p:nvPr>
        </p:nvSpPr>
        <p:spPr>
          <a:xfrm>
            <a:off x="838200" y="1214438"/>
            <a:ext cx="10515600" cy="4962525"/>
          </a:xfrm>
        </p:spPr>
        <p:txBody>
          <a:bodyPr>
            <a:noAutofit/>
          </a:bodyPr>
          <a:lstStyle/>
          <a:p>
            <a:pPr marL="0" indent="0">
              <a:buNone/>
            </a:pPr>
            <a:r>
              <a:rPr lang="en-US" sz="3200" b="1" u="sng" dirty="0"/>
              <a:t>The World Trade Organization </a:t>
            </a:r>
            <a:r>
              <a:rPr lang="en-US" sz="3200" b="1" dirty="0"/>
              <a:t>(WTO) is an intergovernmental organization that is concerned with the regulation of international trade between </a:t>
            </a:r>
            <a:r>
              <a:rPr lang="en-US" sz="3200" b="1" dirty="0" smtClean="0"/>
              <a:t>nations</a:t>
            </a:r>
            <a:r>
              <a:rPr lang="en-US" sz="3200" b="1" dirty="0"/>
              <a:t>;</a:t>
            </a:r>
            <a:endParaRPr lang="en-US" sz="3200" b="1" dirty="0" smtClean="0"/>
          </a:p>
          <a:p>
            <a:r>
              <a:rPr lang="en-US" sz="3200" b="1" dirty="0" smtClean="0"/>
              <a:t>exists </a:t>
            </a:r>
            <a:r>
              <a:rPr lang="en-US" sz="3200" b="1" dirty="0"/>
              <a:t>since January 1995 under the Marrakesh Agreement;</a:t>
            </a:r>
          </a:p>
          <a:p>
            <a:r>
              <a:rPr lang="en-US" sz="3200" b="1" dirty="0"/>
              <a:t>replaced the General Agreement on Tariffs and Trade (GATT</a:t>
            </a:r>
            <a:r>
              <a:rPr lang="en-US" sz="3200" b="1" dirty="0" smtClean="0"/>
              <a:t>);</a:t>
            </a:r>
            <a:endParaRPr lang="en-US" sz="3200" b="1" dirty="0"/>
          </a:p>
          <a:p>
            <a:r>
              <a:rPr lang="en-US" sz="3200" b="1" dirty="0"/>
              <a:t>deals with regulation of trade in goods, services and intellectual property WTO prohibits discrimination between trading partners;</a:t>
            </a:r>
          </a:p>
          <a:p>
            <a:r>
              <a:rPr lang="en-US" sz="3200" b="1" dirty="0"/>
              <a:t>resolves trade-related disputes by independent judges. </a:t>
            </a:r>
          </a:p>
        </p:txBody>
      </p:sp>
    </p:spTree>
    <p:extLst>
      <p:ext uri="{BB962C8B-B14F-4D97-AF65-F5344CB8AC3E}">
        <p14:creationId xmlns:p14="http://schemas.microsoft.com/office/powerpoint/2010/main" val="37549907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2164"/>
          </a:xfrm>
        </p:spPr>
        <p:txBody>
          <a:bodyPr/>
          <a:lstStyle/>
          <a:p>
            <a:pPr algn="r"/>
            <a:r>
              <a:rPr lang="en-US" sz="1800" b="1" cap="all" dirty="0">
                <a:solidFill>
                  <a:prstClr val="black"/>
                </a:solidFill>
              </a:rPr>
              <a:t>Foreign policy of Kazakhstan</a:t>
            </a:r>
            <a:br>
              <a:rPr lang="en-US" sz="1800" b="1" cap="all" dirty="0">
                <a:solidFill>
                  <a:prstClr val="black"/>
                </a:solidFill>
              </a:rPr>
            </a:br>
            <a:r>
              <a:rPr lang="en-US" sz="1800" b="1" cap="all" dirty="0">
                <a:solidFill>
                  <a:prstClr val="black"/>
                </a:solidFill>
              </a:rPr>
              <a:t>lecture 7</a:t>
            </a:r>
            <a:endParaRPr lang="en-US" dirty="0"/>
          </a:p>
        </p:txBody>
      </p:sp>
      <p:sp>
        <p:nvSpPr>
          <p:cNvPr id="3" name="Content Placeholder 2"/>
          <p:cNvSpPr>
            <a:spLocks noGrp="1"/>
          </p:cNvSpPr>
          <p:nvPr>
            <p:ph idx="1"/>
          </p:nvPr>
        </p:nvSpPr>
        <p:spPr>
          <a:xfrm>
            <a:off x="282222" y="1825625"/>
            <a:ext cx="11604978" cy="4351338"/>
          </a:xfrm>
        </p:spPr>
        <p:txBody>
          <a:bodyPr>
            <a:normAutofit/>
          </a:bodyPr>
          <a:lstStyle/>
          <a:p>
            <a:pPr marL="0" indent="0" algn="ctr">
              <a:buNone/>
            </a:pPr>
            <a:r>
              <a:rPr lang="en-GB" sz="6000" cap="all" dirty="0" smtClean="0"/>
              <a:t>Kazakhstan and globalization </a:t>
            </a:r>
            <a:r>
              <a:rPr lang="en-GB" sz="6000" dirty="0" smtClean="0"/>
              <a:t>?</a:t>
            </a:r>
            <a:endParaRPr lang="en-US" sz="6000" dirty="0"/>
          </a:p>
        </p:txBody>
      </p:sp>
    </p:spTree>
    <p:extLst>
      <p:ext uri="{BB962C8B-B14F-4D97-AF65-F5344CB8AC3E}">
        <p14:creationId xmlns:p14="http://schemas.microsoft.com/office/powerpoint/2010/main" val="4172014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2164"/>
          </a:xfrm>
        </p:spPr>
        <p:txBody>
          <a:bodyPr/>
          <a:lstStyle/>
          <a:p>
            <a:pPr algn="r"/>
            <a:r>
              <a:rPr lang="en-US" sz="1800" b="1" cap="all" dirty="0">
                <a:solidFill>
                  <a:prstClr val="black"/>
                </a:solidFill>
              </a:rPr>
              <a:t>Foreign policy of Kazakhstan</a:t>
            </a:r>
            <a:br>
              <a:rPr lang="en-US" sz="1800" b="1" cap="all" dirty="0">
                <a:solidFill>
                  <a:prstClr val="black"/>
                </a:solidFill>
              </a:rPr>
            </a:br>
            <a:r>
              <a:rPr lang="en-US" sz="1800" b="1" cap="all" dirty="0">
                <a:solidFill>
                  <a:prstClr val="black"/>
                </a:solidFill>
              </a:rPr>
              <a:t>lecture 7</a:t>
            </a:r>
            <a:endParaRPr lang="en-US" dirty="0"/>
          </a:p>
        </p:txBody>
      </p:sp>
      <p:sp>
        <p:nvSpPr>
          <p:cNvPr id="3" name="Content Placeholder 2"/>
          <p:cNvSpPr>
            <a:spLocks noGrp="1"/>
          </p:cNvSpPr>
          <p:nvPr>
            <p:ph idx="1"/>
          </p:nvPr>
        </p:nvSpPr>
        <p:spPr>
          <a:xfrm>
            <a:off x="282222" y="1157288"/>
            <a:ext cx="11604978" cy="5019675"/>
          </a:xfrm>
        </p:spPr>
        <p:txBody>
          <a:bodyPr>
            <a:normAutofit/>
          </a:bodyPr>
          <a:lstStyle/>
          <a:p>
            <a:pPr marL="0" indent="0">
              <a:buNone/>
            </a:pPr>
            <a:r>
              <a:rPr lang="en-GB" sz="4000" dirty="0" smtClean="0"/>
              <a:t>Readings:</a:t>
            </a:r>
            <a:endParaRPr lang="en-GB" sz="4000" dirty="0"/>
          </a:p>
          <a:p>
            <a:pPr marL="0" indent="0">
              <a:buNone/>
            </a:pPr>
            <a:r>
              <a:rPr lang="en-US" dirty="0" err="1"/>
              <a:t>Hindley</a:t>
            </a:r>
            <a:r>
              <a:rPr lang="en-US" dirty="0"/>
              <a:t>, B. (2008). </a:t>
            </a:r>
            <a:r>
              <a:rPr lang="en-US" i="1" dirty="0"/>
              <a:t>Kazakhstan and the World Economy: An assessment of Kazakhstan's trade policy and pending accession to the WTO</a:t>
            </a:r>
            <a:r>
              <a:rPr lang="en-US" dirty="0"/>
              <a:t> (No. 01/2008). Jan </a:t>
            </a:r>
            <a:r>
              <a:rPr lang="en-US" dirty="0" err="1"/>
              <a:t>Tumlir</a:t>
            </a:r>
            <a:r>
              <a:rPr lang="en-US" dirty="0"/>
              <a:t> Policy Essays</a:t>
            </a:r>
            <a:r>
              <a:rPr lang="en-US" dirty="0" smtClean="0"/>
              <a:t>.</a:t>
            </a:r>
          </a:p>
          <a:p>
            <a:pPr marL="0" indent="0">
              <a:buNone/>
            </a:pPr>
            <a:r>
              <a:rPr lang="en-US" dirty="0" err="1"/>
              <a:t>Khatibi</a:t>
            </a:r>
            <a:r>
              <a:rPr lang="en-US" dirty="0"/>
              <a:t>, A. (2008). </a:t>
            </a:r>
            <a:r>
              <a:rPr lang="en-US" i="1" dirty="0"/>
              <a:t>Kazakhstan's accession to the WTO: A </a:t>
            </a:r>
            <a:r>
              <a:rPr lang="en-US" i="1" dirty="0" err="1"/>
              <a:t>quantitive</a:t>
            </a:r>
            <a:r>
              <a:rPr lang="en-US" i="1" dirty="0"/>
              <a:t> assessment</a:t>
            </a:r>
            <a:r>
              <a:rPr lang="en-US" dirty="0"/>
              <a:t> (No. 02/2008). ECIPE working paper.</a:t>
            </a:r>
            <a:endParaRPr lang="en-GB" sz="4000" dirty="0" smtClean="0"/>
          </a:p>
          <a:p>
            <a:pPr marL="0" indent="0">
              <a:buNone/>
            </a:pPr>
            <a:r>
              <a:rPr lang="en-US" dirty="0" err="1"/>
              <a:t>Konkakov</a:t>
            </a:r>
            <a:r>
              <a:rPr lang="en-US" dirty="0"/>
              <a:t>, A., &amp; </a:t>
            </a:r>
            <a:r>
              <a:rPr lang="en-US" dirty="0" err="1"/>
              <a:t>Kubayeva</a:t>
            </a:r>
            <a:r>
              <a:rPr lang="en-US" dirty="0"/>
              <a:t>, G. (2016). Progress in diversification of the economy in Kazakhstan. </a:t>
            </a:r>
            <a:r>
              <a:rPr lang="en-US" i="1" dirty="0"/>
              <a:t>Discussion papers of DIW, Berlin, German Institute for Economic Research</a:t>
            </a:r>
            <a:r>
              <a:rPr lang="en-US" dirty="0"/>
              <a:t>, (2016/8</a:t>
            </a:r>
            <a:r>
              <a:rPr lang="en-US" dirty="0" smtClean="0"/>
              <a:t>).</a:t>
            </a:r>
            <a:endParaRPr lang="en-GB" sz="1400" dirty="0"/>
          </a:p>
          <a:p>
            <a:pPr marL="0" indent="0">
              <a:buNone/>
            </a:pPr>
            <a:r>
              <a:rPr lang="en-US" dirty="0" err="1"/>
              <a:t>Azbergenova</a:t>
            </a:r>
            <a:r>
              <a:rPr lang="en-US" dirty="0"/>
              <a:t>, R. B., &amp; </a:t>
            </a:r>
            <a:r>
              <a:rPr lang="en-US" dirty="0" err="1"/>
              <a:t>Cherep</a:t>
            </a:r>
            <a:r>
              <a:rPr lang="en-US" dirty="0"/>
              <a:t>, A. G. ECONOMIC POLICY OF KAZAKHSTAN IN THE CONTEXT OF GLOBALIZATION. </a:t>
            </a:r>
            <a:r>
              <a:rPr lang="kk-KZ" i="1" dirty="0"/>
              <a:t>ХАБАРШЫ ВЕСТНИК </a:t>
            </a:r>
            <a:r>
              <a:rPr lang="en-US" i="1" dirty="0"/>
              <a:t>BULLETIN</a:t>
            </a:r>
            <a:r>
              <a:rPr lang="en-US" dirty="0"/>
              <a:t>, 14.</a:t>
            </a:r>
            <a:endParaRPr lang="en-US" sz="1400" dirty="0"/>
          </a:p>
        </p:txBody>
      </p:sp>
    </p:spTree>
    <p:extLst>
      <p:ext uri="{BB962C8B-B14F-4D97-AF65-F5344CB8AC3E}">
        <p14:creationId xmlns:p14="http://schemas.microsoft.com/office/powerpoint/2010/main" val="2383364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838200" y="1200150"/>
            <a:ext cx="10515600" cy="4976813"/>
          </a:xfrm>
        </p:spPr>
        <p:txBody>
          <a:bodyPr>
            <a:normAutofit/>
          </a:bodyPr>
          <a:lstStyle/>
          <a:p>
            <a:pPr marL="0" indent="0">
              <a:buNone/>
            </a:pPr>
            <a:r>
              <a:rPr lang="en-GB" sz="5400" b="1" dirty="0"/>
              <a:t>Topics to Be Covered: </a:t>
            </a:r>
            <a:endParaRPr lang="en-US" sz="5400" dirty="0"/>
          </a:p>
          <a:p>
            <a:pPr marL="0" indent="0">
              <a:buNone/>
            </a:pPr>
            <a:r>
              <a:rPr lang="en-GB" sz="5400" dirty="0" smtClean="0"/>
              <a:t>Kazakhstan </a:t>
            </a:r>
            <a:r>
              <a:rPr lang="en-GB" sz="5400" dirty="0"/>
              <a:t>and the World Bank;</a:t>
            </a:r>
            <a:endParaRPr lang="en-US" sz="5400" dirty="0"/>
          </a:p>
          <a:p>
            <a:pPr marL="0" lvl="0" indent="0">
              <a:buNone/>
            </a:pPr>
            <a:r>
              <a:rPr lang="en-GB" sz="5400" dirty="0" smtClean="0"/>
              <a:t>Kazakhstan </a:t>
            </a:r>
            <a:r>
              <a:rPr lang="en-GB" sz="5400" dirty="0"/>
              <a:t>and the IMF;</a:t>
            </a:r>
            <a:endParaRPr lang="en-US" sz="5400" dirty="0"/>
          </a:p>
          <a:p>
            <a:pPr marL="0" indent="0">
              <a:buNone/>
            </a:pPr>
            <a:r>
              <a:rPr lang="en-GB" sz="5400" dirty="0" smtClean="0"/>
              <a:t>Kazakhstan </a:t>
            </a:r>
            <a:r>
              <a:rPr lang="en-GB" sz="5400" dirty="0"/>
              <a:t>and the WTO;</a:t>
            </a:r>
            <a:endParaRPr lang="en-US" sz="5400" dirty="0"/>
          </a:p>
          <a:p>
            <a:pPr marL="0" lvl="0" indent="0">
              <a:buNone/>
            </a:pPr>
            <a:r>
              <a:rPr lang="en-GB" sz="5400" dirty="0"/>
              <a:t>Globalization and Kazakhstan. </a:t>
            </a:r>
            <a:endParaRPr lang="en-US" sz="5400" dirty="0"/>
          </a:p>
        </p:txBody>
      </p:sp>
    </p:spTree>
    <p:extLst>
      <p:ext uri="{BB962C8B-B14F-4D97-AF65-F5344CB8AC3E}">
        <p14:creationId xmlns:p14="http://schemas.microsoft.com/office/powerpoint/2010/main" val="708472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838200" y="1200150"/>
            <a:ext cx="10515600" cy="4976813"/>
          </a:xfrm>
        </p:spPr>
        <p:txBody>
          <a:bodyPr>
            <a:normAutofit/>
          </a:bodyPr>
          <a:lstStyle/>
          <a:p>
            <a:pPr marL="0" indent="0">
              <a:buNone/>
            </a:pPr>
            <a:r>
              <a:rPr lang="en-US" sz="4000" b="1" dirty="0" smtClean="0"/>
              <a:t>Terms to Be Introduced:</a:t>
            </a:r>
          </a:p>
          <a:p>
            <a:pPr marL="0" indent="0">
              <a:buNone/>
            </a:pPr>
            <a:r>
              <a:rPr lang="en-US" sz="4000" b="1" dirty="0" smtClean="0"/>
              <a:t>•	World economy;</a:t>
            </a:r>
          </a:p>
          <a:p>
            <a:pPr marL="0" indent="0">
              <a:buNone/>
            </a:pPr>
            <a:r>
              <a:rPr lang="en-US" sz="4000" b="1" dirty="0" smtClean="0"/>
              <a:t>•	Bretton Woods Agreement;</a:t>
            </a:r>
          </a:p>
          <a:p>
            <a:pPr marL="0" indent="0">
              <a:buNone/>
            </a:pPr>
            <a:r>
              <a:rPr lang="en-US" sz="4000" b="1" dirty="0" smtClean="0"/>
              <a:t>•	Free movement of </a:t>
            </a:r>
            <a:r>
              <a:rPr lang="en-US" sz="4000" b="1" dirty="0" err="1" smtClean="0"/>
              <a:t>labour</a:t>
            </a:r>
            <a:r>
              <a:rPr lang="en-US" sz="4000" b="1" dirty="0" smtClean="0"/>
              <a:t>, goods, services, and capital;</a:t>
            </a:r>
          </a:p>
          <a:p>
            <a:pPr marL="0" indent="0">
              <a:buNone/>
            </a:pPr>
            <a:r>
              <a:rPr lang="en-US" sz="4000" b="1" dirty="0" smtClean="0"/>
              <a:t>•	Globalization;</a:t>
            </a:r>
          </a:p>
          <a:p>
            <a:pPr marL="0" indent="0">
              <a:buNone/>
            </a:pPr>
            <a:r>
              <a:rPr lang="en-US" sz="4000" b="1" dirty="0" smtClean="0"/>
              <a:t>•</a:t>
            </a:r>
            <a:r>
              <a:rPr lang="en-US" sz="4000" b="1" dirty="0" smtClean="0"/>
              <a:t>	International dispute resolution.</a:t>
            </a:r>
            <a:endParaRPr lang="en-US" sz="4000" b="1" dirty="0"/>
          </a:p>
        </p:txBody>
      </p:sp>
    </p:spTree>
    <p:extLst>
      <p:ext uri="{BB962C8B-B14F-4D97-AF65-F5344CB8AC3E}">
        <p14:creationId xmlns:p14="http://schemas.microsoft.com/office/powerpoint/2010/main" val="3008294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342900" y="1200150"/>
            <a:ext cx="11849100" cy="5414963"/>
          </a:xfrm>
        </p:spPr>
        <p:txBody>
          <a:bodyPr/>
          <a:lstStyle/>
          <a:p>
            <a:pPr marL="0" indent="0">
              <a:buNone/>
            </a:pPr>
            <a:r>
              <a:rPr lang="en-US" sz="4000" b="1" cap="all" dirty="0" smtClean="0"/>
              <a:t>World Economy: </a:t>
            </a:r>
            <a:endParaRPr lang="en-US" sz="4000" b="1" cap="all" dirty="0"/>
          </a:p>
          <a:p>
            <a:pPr marL="0" indent="0">
              <a:buNone/>
            </a:pPr>
            <a:r>
              <a:rPr lang="en-US" sz="4000" b="1" dirty="0" smtClean="0"/>
              <a:t>The world economy (global economy or the global economic system):</a:t>
            </a:r>
          </a:p>
          <a:p>
            <a:r>
              <a:rPr lang="en-US" sz="4000" b="1" dirty="0" smtClean="0"/>
              <a:t>includes all economic activity within nations and between nations;</a:t>
            </a:r>
          </a:p>
          <a:p>
            <a:r>
              <a:rPr lang="en-US" sz="4000" b="1" dirty="0" smtClean="0"/>
              <a:t>includes production, consumption, economic management, exchange of financial values and trade of goods and services.</a:t>
            </a:r>
          </a:p>
          <a:p>
            <a:pPr marL="0" indent="0">
              <a:buNone/>
            </a:pPr>
            <a:endParaRPr lang="en-US" dirty="0"/>
          </a:p>
        </p:txBody>
      </p:sp>
    </p:spTree>
    <p:extLst>
      <p:ext uri="{BB962C8B-B14F-4D97-AF65-F5344CB8AC3E}">
        <p14:creationId xmlns:p14="http://schemas.microsoft.com/office/powerpoint/2010/main" val="1835312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63600"/>
          </a:xfrm>
        </p:spPr>
        <p:txBody>
          <a:bodyPr/>
          <a:lstStyle/>
          <a:p>
            <a:r>
              <a:rPr lang="en-GB" b="1" cap="all" dirty="0" smtClean="0"/>
              <a:t>Kazakhstan in the world economy </a:t>
            </a:r>
            <a:endParaRPr lang="en-US" b="1" cap="all" dirty="0"/>
          </a:p>
        </p:txBody>
      </p:sp>
      <p:pic>
        <p:nvPicPr>
          <p:cNvPr id="4" name="Content Placeholder 3"/>
          <p:cNvPicPr>
            <a:picLocks noGrp="1" noChangeAspect="1"/>
          </p:cNvPicPr>
          <p:nvPr>
            <p:ph idx="1"/>
          </p:nvPr>
        </p:nvPicPr>
        <p:blipFill>
          <a:blip r:embed="rId2"/>
          <a:stretch>
            <a:fillRect/>
          </a:stretch>
        </p:blipFill>
        <p:spPr>
          <a:xfrm>
            <a:off x="669131" y="1087891"/>
            <a:ext cx="7203282" cy="5639141"/>
          </a:xfrm>
          <a:prstGeom prst="rect">
            <a:avLst/>
          </a:prstGeom>
        </p:spPr>
      </p:pic>
    </p:spTree>
    <p:extLst>
      <p:ext uri="{BB962C8B-B14F-4D97-AF65-F5344CB8AC3E}">
        <p14:creationId xmlns:p14="http://schemas.microsoft.com/office/powerpoint/2010/main" val="2988751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838200" y="1200150"/>
            <a:ext cx="10515600" cy="4976813"/>
          </a:xfrm>
        </p:spPr>
        <p:txBody>
          <a:bodyPr>
            <a:normAutofit/>
          </a:bodyPr>
          <a:lstStyle/>
          <a:p>
            <a:pPr marL="0" indent="0">
              <a:buNone/>
            </a:pPr>
            <a:r>
              <a:rPr lang="en-US" b="1" dirty="0" smtClean="0"/>
              <a:t>The Bretton Woods Agreement </a:t>
            </a:r>
            <a:r>
              <a:rPr lang="en-US" dirty="0" smtClean="0"/>
              <a:t>(1944) established a new global monetary system having replaced the gold standard with the U.S. dollar as the global currency. Under the Agreement, the USA is the only country with the ability to print dollars. The </a:t>
            </a:r>
            <a:r>
              <a:rPr lang="en-US" dirty="0"/>
              <a:t>A</a:t>
            </a:r>
            <a:r>
              <a:rPr lang="en-US" dirty="0" smtClean="0"/>
              <a:t>greement created he World Bank and the International Monetary Fund (IMF) now the parts of the UN system. </a:t>
            </a:r>
          </a:p>
          <a:p>
            <a:pPr marL="0" indent="0">
              <a:buNone/>
            </a:pPr>
            <a:r>
              <a:rPr lang="en-US" dirty="0" smtClean="0"/>
              <a:t>The World Bank is an international financial institution:</a:t>
            </a:r>
          </a:p>
          <a:p>
            <a:pPr lvl="4"/>
            <a:r>
              <a:rPr lang="en-US" dirty="0" smtClean="0"/>
              <a:t>provides loans and grants to the governments of low and middle income countries;</a:t>
            </a:r>
          </a:p>
          <a:p>
            <a:pPr lvl="4"/>
            <a:r>
              <a:rPr lang="en-US" dirty="0" smtClean="0"/>
              <a:t>comprises: 1) the International Bank for Reconstruction and Development (IBRD), 2) the International Development Association (IDA). </a:t>
            </a:r>
            <a:endParaRPr lang="en-US" dirty="0"/>
          </a:p>
          <a:p>
            <a:pPr lvl="4"/>
            <a:r>
              <a:rPr lang="en-US" dirty="0"/>
              <a:t>v</a:t>
            </a:r>
            <a:r>
              <a:rPr lang="en-US" dirty="0" smtClean="0"/>
              <a:t>oting power is proportional: the countries with most voting power are now the United States (15.85%), Japan (6.84%), China (4.42%), Germany (4.00%), the United Kingdom (3.75%), France (3.75%), India (2.91%),[37] Russia (2.77%), Saudi Arabia (2.77%) and Italy (2.64</a:t>
            </a:r>
            <a:r>
              <a:rPr lang="en-US" dirty="0" smtClean="0"/>
              <a:t>%</a:t>
            </a:r>
            <a:endParaRPr lang="en-US" dirty="0"/>
          </a:p>
        </p:txBody>
      </p:sp>
      <p:pic>
        <p:nvPicPr>
          <p:cNvPr id="4" name="Picture 3"/>
          <p:cNvPicPr>
            <a:picLocks noChangeAspect="1"/>
          </p:cNvPicPr>
          <p:nvPr/>
        </p:nvPicPr>
        <p:blipFill>
          <a:blip r:embed="rId2"/>
          <a:stretch>
            <a:fillRect/>
          </a:stretch>
        </p:blipFill>
        <p:spPr>
          <a:xfrm>
            <a:off x="129117" y="4333523"/>
            <a:ext cx="2467327" cy="1543696"/>
          </a:xfrm>
          <a:prstGeom prst="rect">
            <a:avLst/>
          </a:prstGeom>
        </p:spPr>
      </p:pic>
    </p:spTree>
    <p:extLst>
      <p:ext uri="{BB962C8B-B14F-4D97-AF65-F5344CB8AC3E}">
        <p14:creationId xmlns:p14="http://schemas.microsoft.com/office/powerpoint/2010/main" val="1243498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838200" y="1000126"/>
            <a:ext cx="10515600" cy="5657849"/>
          </a:xfrm>
        </p:spPr>
        <p:txBody>
          <a:bodyPr>
            <a:normAutofit fontScale="92500" lnSpcReduction="10000"/>
          </a:bodyPr>
          <a:lstStyle/>
          <a:p>
            <a:pPr marL="0" indent="0">
              <a:buNone/>
            </a:pPr>
            <a:r>
              <a:rPr lang="en-US" b="1" cap="all" dirty="0" smtClean="0"/>
              <a:t>Kazakhstan in the World bank</a:t>
            </a:r>
          </a:p>
          <a:p>
            <a:pPr marL="0" indent="0">
              <a:buNone/>
            </a:pPr>
            <a:r>
              <a:rPr lang="en-US" dirty="0" smtClean="0"/>
              <a:t>Kazakhstan transitioned from lower-middle-income to upper-middle-income status in 2006.</a:t>
            </a:r>
          </a:p>
          <a:p>
            <a:pPr marL="0" indent="0">
              <a:buNone/>
            </a:pPr>
            <a:r>
              <a:rPr lang="en-US" dirty="0" smtClean="0"/>
              <a:t>To support a resilient and sustainable economic recovery, Kazakhstan needs to promote important reforms: </a:t>
            </a:r>
          </a:p>
          <a:p>
            <a:pPr marL="0" indent="0">
              <a:buNone/>
            </a:pPr>
            <a:r>
              <a:rPr lang="en-US" dirty="0" smtClean="0"/>
              <a:t>First, diversifying the economic base by improving the competitiveness of its non-extractive sectors and continuing reforms in the financial sector;</a:t>
            </a:r>
          </a:p>
          <a:p>
            <a:pPr marL="0" indent="0">
              <a:buNone/>
            </a:pPr>
            <a:r>
              <a:rPr lang="en-US" dirty="0" smtClean="0"/>
              <a:t>Second, limiting the dominance of large state-owned enterprises in the economy, strengthening competition, and reducing the government role in deciding the allocation of resources, which distorts the environment for the private sector;</a:t>
            </a:r>
          </a:p>
          <a:p>
            <a:pPr marL="0" indent="0">
              <a:buNone/>
            </a:pPr>
            <a:r>
              <a:rPr lang="en-US" dirty="0" smtClean="0"/>
              <a:t>Third, strengthening public sector institutions and reinforcing the rule of law to attract much-needed investment (see </a:t>
            </a:r>
            <a:r>
              <a:rPr lang="en-US" dirty="0" smtClean="0">
                <a:hlinkClick r:id="rId2"/>
              </a:rPr>
              <a:t>https://www.worldbank.org/en/country/kazakhstan/overview</a:t>
            </a:r>
            <a:r>
              <a:rPr lang="en-US" dirty="0" smtClean="0"/>
              <a:t> )</a:t>
            </a:r>
          </a:p>
          <a:p>
            <a:pPr marL="0" indent="0">
              <a:buNone/>
            </a:pPr>
            <a:endParaRPr lang="en-US" dirty="0"/>
          </a:p>
        </p:txBody>
      </p:sp>
    </p:spTree>
    <p:extLst>
      <p:ext uri="{BB962C8B-B14F-4D97-AF65-F5344CB8AC3E}">
        <p14:creationId xmlns:p14="http://schemas.microsoft.com/office/powerpoint/2010/main" val="736195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838200" y="1200150"/>
            <a:ext cx="10515600" cy="4976813"/>
          </a:xfrm>
        </p:spPr>
        <p:txBody>
          <a:bodyPr>
            <a:normAutofit fontScale="92500" lnSpcReduction="20000"/>
          </a:bodyPr>
          <a:lstStyle/>
          <a:p>
            <a:pPr marL="0" indent="0">
              <a:buNone/>
            </a:pPr>
            <a:r>
              <a:rPr lang="en-US" b="1" cap="all" dirty="0" smtClean="0"/>
              <a:t>Kazakhstan in the World bank (2)</a:t>
            </a:r>
            <a:endParaRPr lang="en-US" dirty="0"/>
          </a:p>
          <a:p>
            <a:pPr marL="0" indent="0">
              <a:buNone/>
            </a:pPr>
            <a:r>
              <a:rPr lang="en-US" dirty="0" smtClean="0"/>
              <a:t>The Office of the Executive Director (EDS24) represents 9 European and Central Asia countries at the Board of the World Bank Group (WBG). These countries are: Azerbaijan, Kazakhstan, Kyrgyz Republic, Poland, Serbia, Switzerland, Tajikistan, Turkmenistan and Uzbekistan. The Executive Director is WERNER GRUBER. </a:t>
            </a:r>
            <a:endParaRPr lang="ru-RU" dirty="0" smtClean="0"/>
          </a:p>
          <a:p>
            <a:pPr marL="0" indent="0">
              <a:buNone/>
            </a:pPr>
            <a:r>
              <a:rPr lang="en-US" dirty="0" smtClean="0"/>
              <a:t>Kazakhstan's voting power is 3235 votes (or 0.2% of the total) in the IBRD, 4887 votes (or 0.2% of the total) in the IFC, and 806 votes (or 0.01% of the total) in IDA.</a:t>
            </a:r>
            <a:endParaRPr lang="ru-RU" dirty="0" smtClean="0"/>
          </a:p>
          <a:p>
            <a:pPr marL="0" indent="0">
              <a:buNone/>
            </a:pPr>
            <a:r>
              <a:rPr lang="en-US" dirty="0" smtClean="0"/>
              <a:t>After Kazakhstan joined the World Bank Group in 1992, twenty-four IBRD loans were issued</a:t>
            </a:r>
            <a:r>
              <a:rPr lang="ru-RU" dirty="0" smtClean="0"/>
              <a:t>, </a:t>
            </a:r>
            <a:r>
              <a:rPr lang="en-US" dirty="0" smtClean="0"/>
              <a:t>Bank's total commitments to Kazakhstan have reached US $ 1.9 billion.</a:t>
            </a:r>
            <a:endParaRPr lang="ru-RU" dirty="0" smtClean="0"/>
          </a:p>
          <a:p>
            <a:pPr marL="0" indent="0">
              <a:buNone/>
            </a:pPr>
            <a:r>
              <a:rPr lang="en-GB" dirty="0" smtClean="0"/>
              <a:t>Kazakhstan </a:t>
            </a:r>
            <a:r>
              <a:rPr lang="en-US" dirty="0" smtClean="0"/>
              <a:t>is the fifth of the post-soviet countries to join the World Bank. October, 2000.</a:t>
            </a:r>
            <a:endParaRPr lang="en-US" dirty="0"/>
          </a:p>
        </p:txBody>
      </p:sp>
    </p:spTree>
    <p:extLst>
      <p:ext uri="{BB962C8B-B14F-4D97-AF65-F5344CB8AC3E}">
        <p14:creationId xmlns:p14="http://schemas.microsoft.com/office/powerpoint/2010/main" val="33394079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35000"/>
          </a:xfrm>
        </p:spPr>
        <p:txBody>
          <a:bodyPr>
            <a:normAutofit/>
          </a:bodyPr>
          <a:lstStyle/>
          <a:p>
            <a:pPr algn="r"/>
            <a:r>
              <a:rPr lang="en-US" sz="1800" b="1" cap="all" dirty="0" smtClean="0"/>
              <a:t>Foreign policy of Kazakhstan</a:t>
            </a:r>
            <a:br>
              <a:rPr lang="en-US" sz="1800" b="1" cap="all" dirty="0" smtClean="0"/>
            </a:br>
            <a:r>
              <a:rPr lang="en-US" sz="1800" b="1" cap="all" dirty="0" smtClean="0"/>
              <a:t>lecture 7</a:t>
            </a:r>
            <a:endParaRPr lang="en-US" sz="1800" b="1" cap="all" dirty="0"/>
          </a:p>
        </p:txBody>
      </p:sp>
      <p:sp>
        <p:nvSpPr>
          <p:cNvPr id="3" name="Content Placeholder 2"/>
          <p:cNvSpPr>
            <a:spLocks noGrp="1"/>
          </p:cNvSpPr>
          <p:nvPr>
            <p:ph idx="1"/>
          </p:nvPr>
        </p:nvSpPr>
        <p:spPr>
          <a:xfrm>
            <a:off x="838200" y="1200150"/>
            <a:ext cx="10515600" cy="4976813"/>
          </a:xfrm>
        </p:spPr>
        <p:txBody>
          <a:bodyPr>
            <a:normAutofit fontScale="85000" lnSpcReduction="20000"/>
          </a:bodyPr>
          <a:lstStyle/>
          <a:p>
            <a:pPr marL="0" indent="0">
              <a:buNone/>
            </a:pPr>
            <a:r>
              <a:rPr lang="en-US" b="1" dirty="0" smtClean="0"/>
              <a:t>The International Monetary Fund (IMF) is an international organization, specialized UN agency :</a:t>
            </a:r>
          </a:p>
          <a:p>
            <a:r>
              <a:rPr lang="en-US" b="1" dirty="0" smtClean="0"/>
              <a:t>headquartered in Washington, D.C.4</a:t>
            </a:r>
          </a:p>
          <a:p>
            <a:r>
              <a:rPr lang="en-US" b="1" dirty="0" smtClean="0"/>
              <a:t>consists of 190 countries </a:t>
            </a:r>
          </a:p>
          <a:p>
            <a:pPr marL="0" indent="0">
              <a:buNone/>
            </a:pPr>
            <a:r>
              <a:rPr lang="en-US" b="1" dirty="0" smtClean="0"/>
              <a:t>the IMF is aimed at:</a:t>
            </a:r>
          </a:p>
          <a:p>
            <a:r>
              <a:rPr lang="en-US" b="1" dirty="0" smtClean="0"/>
              <a:t>fostering global monetary cooperation, </a:t>
            </a:r>
          </a:p>
          <a:p>
            <a:r>
              <a:rPr lang="en-US" b="1" dirty="0" smtClean="0"/>
              <a:t>securing financial stability, </a:t>
            </a:r>
          </a:p>
          <a:p>
            <a:r>
              <a:rPr lang="en-US" b="1" dirty="0" smtClean="0"/>
              <a:t>facilitating international trade, </a:t>
            </a:r>
          </a:p>
          <a:p>
            <a:r>
              <a:rPr lang="en-US" b="1" dirty="0" smtClean="0"/>
              <a:t>promoting high employment and sustainable economic growth, </a:t>
            </a:r>
          </a:p>
          <a:p>
            <a:r>
              <a:rPr lang="en-US" b="1" dirty="0" smtClean="0"/>
              <a:t>reducing poverty around the world.</a:t>
            </a:r>
          </a:p>
          <a:p>
            <a:pPr marL="0" indent="0">
              <a:buNone/>
            </a:pPr>
            <a:endParaRPr lang="en-US" b="1" dirty="0" smtClean="0"/>
          </a:p>
          <a:p>
            <a:pPr marL="0" indent="0">
              <a:buNone/>
            </a:pPr>
            <a:r>
              <a:rPr lang="en-US" b="1" dirty="0" smtClean="0"/>
              <a:t>The IMF – formed in 1944 at the Bretton Woods Conference following the idea of John Maynard Keynes.  The funds are pooled through a quota system from which countries experiencing balance of payments problems can borrow money. </a:t>
            </a:r>
          </a:p>
          <a:p>
            <a:pPr marL="0" indent="0">
              <a:buNone/>
            </a:pPr>
            <a:endParaRPr lang="en-US" dirty="0"/>
          </a:p>
        </p:txBody>
      </p:sp>
      <p:pic>
        <p:nvPicPr>
          <p:cNvPr id="4" name="Picture 3"/>
          <p:cNvPicPr>
            <a:picLocks noChangeAspect="1"/>
          </p:cNvPicPr>
          <p:nvPr/>
        </p:nvPicPr>
        <p:blipFill>
          <a:blip r:embed="rId2"/>
          <a:stretch>
            <a:fillRect/>
          </a:stretch>
        </p:blipFill>
        <p:spPr>
          <a:xfrm>
            <a:off x="7542918" y="1780645"/>
            <a:ext cx="2276475" cy="2009775"/>
          </a:xfrm>
          <a:prstGeom prst="rect">
            <a:avLst/>
          </a:prstGeom>
        </p:spPr>
      </p:pic>
    </p:spTree>
    <p:extLst>
      <p:ext uri="{BB962C8B-B14F-4D97-AF65-F5344CB8AC3E}">
        <p14:creationId xmlns:p14="http://schemas.microsoft.com/office/powerpoint/2010/main" val="3593438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512</TotalTime>
  <Words>1197</Words>
  <Application>Microsoft Office PowerPoint</Application>
  <PresentationFormat>Widescreen</PresentationFormat>
  <Paragraphs>90</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Foreign policy of Kazakhstan lecture 7</vt:lpstr>
      <vt:lpstr>Foreign policy of Kazakhstan lecture 7</vt:lpstr>
      <vt:lpstr>Foreign policy of Kazakhstan lecture 7</vt:lpstr>
      <vt:lpstr>Foreign policy of Kazakhstan lecture 7</vt:lpstr>
      <vt:lpstr>Kazakhstan in the world economy </vt:lpstr>
      <vt:lpstr>Foreign policy of Kazakhstan lecture 7</vt:lpstr>
      <vt:lpstr>Foreign policy of Kazakhstan lecture 7</vt:lpstr>
      <vt:lpstr>Foreign policy of Kazakhstan lecture 7</vt:lpstr>
      <vt:lpstr>Foreign policy of Kazakhstan lecture 7</vt:lpstr>
      <vt:lpstr>Foreign policy of Kazakhstan lecture 7</vt:lpstr>
      <vt:lpstr>Foreign policy of Kazakhstan lecture 7</vt:lpstr>
      <vt:lpstr>Foreign policy of Kazakhstan lecture 7</vt:lpstr>
      <vt:lpstr>Foreign policy of Kazakhstan lecture</vt:lpstr>
      <vt:lpstr>Foreign policy of Kazakhstan lecture 7</vt:lpstr>
      <vt:lpstr>Foreign policy of Kazakhstan lecture 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policy of Kazakhstan lecture 7</dc:title>
  <dc:creator>Marem Buzurtanova</dc:creator>
  <cp:lastModifiedBy>Marem Buzurtanova</cp:lastModifiedBy>
  <cp:revision>23</cp:revision>
  <dcterms:created xsi:type="dcterms:W3CDTF">2020-10-27T03:19:27Z</dcterms:created>
  <dcterms:modified xsi:type="dcterms:W3CDTF">2020-10-29T07:53:05Z</dcterms:modified>
</cp:coreProperties>
</file>